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8" r:id="rId3"/>
    <p:sldId id="273" r:id="rId4"/>
    <p:sldId id="259" r:id="rId5"/>
    <p:sldId id="264" r:id="rId6"/>
    <p:sldId id="274" r:id="rId7"/>
    <p:sldId id="266" r:id="rId8"/>
    <p:sldId id="270" r:id="rId9"/>
    <p:sldId id="276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74282A-E126-40CF-A4AB-C87474721CB1}">
          <p14:sldIdLst>
            <p14:sldId id="256"/>
            <p14:sldId id="258"/>
            <p14:sldId id="273"/>
            <p14:sldId id="259"/>
            <p14:sldId id="264"/>
            <p14:sldId id="274"/>
            <p14:sldId id="266"/>
            <p14:sldId id="270"/>
            <p14:sldId id="276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076360-FB43-4E11-8987-D79D93430A79}" type="doc">
      <dgm:prSet loTypeId="urn:microsoft.com/office/officeart/2005/8/layout/vList6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BEBE29-322B-4412-BDA4-47314FE4D25E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800" dirty="0"/>
            <a:t>Data from UCI repository </a:t>
          </a:r>
        </a:p>
      </dgm:t>
    </dgm:pt>
    <dgm:pt modelId="{5B3B2A84-4EC1-42A6-8557-04082757B8ED}" type="parTrans" cxnId="{7BF3EC1E-201D-4E6C-B67B-E827D5991BE0}">
      <dgm:prSet/>
      <dgm:spPr/>
      <dgm:t>
        <a:bodyPr/>
        <a:lstStyle/>
        <a:p>
          <a:endParaRPr lang="en-US"/>
        </a:p>
      </dgm:t>
    </dgm:pt>
    <dgm:pt modelId="{E2C2B407-4697-4967-8D35-BA15F54B2260}" type="sibTrans" cxnId="{7BF3EC1E-201D-4E6C-B67B-E827D5991BE0}">
      <dgm:prSet custT="1"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1800"/>
        </a:p>
      </dgm:t>
    </dgm:pt>
    <dgm:pt modelId="{514164C2-7F12-46BD-A32E-D3F09D69ABD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800" dirty="0"/>
            <a:t>Data preparation</a:t>
          </a:r>
        </a:p>
      </dgm:t>
    </dgm:pt>
    <dgm:pt modelId="{2B4CBF34-ED56-4736-9082-A5F3F1A4BA9C}" type="parTrans" cxnId="{04C8FF59-1F7B-450C-9E22-09E542AA9C13}">
      <dgm:prSet/>
      <dgm:spPr/>
      <dgm:t>
        <a:bodyPr/>
        <a:lstStyle/>
        <a:p>
          <a:endParaRPr lang="en-US"/>
        </a:p>
      </dgm:t>
    </dgm:pt>
    <dgm:pt modelId="{DCF01443-095F-4F8A-9AE4-FF6CDD51F18A}" type="sibTrans" cxnId="{04C8FF59-1F7B-450C-9E22-09E542AA9C13}">
      <dgm:prSet custT="1"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1800"/>
        </a:p>
      </dgm:t>
    </dgm:pt>
    <dgm:pt modelId="{330F2F46-AD70-4907-AC83-7C4F5D373335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800" dirty="0"/>
            <a:t>Feature Engineering/Rescaling</a:t>
          </a:r>
        </a:p>
      </dgm:t>
    </dgm:pt>
    <dgm:pt modelId="{B31CF843-3817-413B-9FE5-D6E624E564DA}" type="parTrans" cxnId="{B3FBAEF0-6893-4B73-A2B5-0FFCD312D0FA}">
      <dgm:prSet/>
      <dgm:spPr/>
      <dgm:t>
        <a:bodyPr/>
        <a:lstStyle/>
        <a:p>
          <a:endParaRPr lang="en-US"/>
        </a:p>
      </dgm:t>
    </dgm:pt>
    <dgm:pt modelId="{63ECDA32-261B-47CA-B700-110CB0237D37}" type="sibTrans" cxnId="{B3FBAEF0-6893-4B73-A2B5-0FFCD312D0FA}">
      <dgm:prSet custT="1"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1800"/>
        </a:p>
      </dgm:t>
    </dgm:pt>
    <dgm:pt modelId="{5E96AD52-71ED-45CB-90F7-BC60BE26727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800" dirty="0"/>
            <a:t>Train/Test Data split</a:t>
          </a:r>
        </a:p>
      </dgm:t>
    </dgm:pt>
    <dgm:pt modelId="{2F6A6DDC-A69C-4EBC-BE37-D382AC977A38}" type="parTrans" cxnId="{F495A04B-66A9-4A86-B2AF-D6A59CF118A5}">
      <dgm:prSet/>
      <dgm:spPr/>
      <dgm:t>
        <a:bodyPr/>
        <a:lstStyle/>
        <a:p>
          <a:endParaRPr lang="en-US"/>
        </a:p>
      </dgm:t>
    </dgm:pt>
    <dgm:pt modelId="{6EB78CBA-2B82-45EF-A8FD-EA23E6666164}" type="sibTrans" cxnId="{F495A04B-66A9-4A86-B2AF-D6A59CF118A5}">
      <dgm:prSet custT="1"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1800"/>
        </a:p>
      </dgm:t>
    </dgm:pt>
    <dgm:pt modelId="{65706698-CE94-481C-AED6-C025BDD26B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800" dirty="0"/>
            <a:t>Modeling</a:t>
          </a:r>
        </a:p>
      </dgm:t>
    </dgm:pt>
    <dgm:pt modelId="{0DE3FE9D-7E25-480A-8A6A-FF89A8539754}" type="parTrans" cxnId="{A00513BF-D5FE-401B-8824-CB2D9B669D72}">
      <dgm:prSet/>
      <dgm:spPr/>
      <dgm:t>
        <a:bodyPr/>
        <a:lstStyle/>
        <a:p>
          <a:endParaRPr lang="en-US"/>
        </a:p>
      </dgm:t>
    </dgm:pt>
    <dgm:pt modelId="{89FD34BF-A322-46A2-A026-EBE6B635D638}" type="sibTrans" cxnId="{A00513BF-D5FE-401B-8824-CB2D9B669D72}">
      <dgm:prSet/>
      <dgm:spPr/>
      <dgm:t>
        <a:bodyPr/>
        <a:lstStyle/>
        <a:p>
          <a:endParaRPr lang="en-US"/>
        </a:p>
      </dgm:t>
    </dgm:pt>
    <dgm:pt modelId="{9993152C-B862-4A55-B842-E2D62A9E6F55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800" dirty="0"/>
            <a:t>Validation</a:t>
          </a:r>
        </a:p>
      </dgm:t>
    </dgm:pt>
    <dgm:pt modelId="{FCDB9372-375E-4590-A7B1-05F66CBA452F}" type="parTrans" cxnId="{66A6C698-55D9-4707-84B6-1C3663E151B8}">
      <dgm:prSet/>
      <dgm:spPr/>
      <dgm:t>
        <a:bodyPr/>
        <a:lstStyle/>
        <a:p>
          <a:endParaRPr lang="en-US"/>
        </a:p>
      </dgm:t>
    </dgm:pt>
    <dgm:pt modelId="{67181D70-4E09-4A5F-9CD5-2560C0A24FE8}" type="sibTrans" cxnId="{66A6C698-55D9-4707-84B6-1C3663E151B8}">
      <dgm:prSet/>
      <dgm:spPr/>
      <dgm:t>
        <a:bodyPr/>
        <a:lstStyle/>
        <a:p>
          <a:endParaRPr lang="en-US"/>
        </a:p>
      </dgm:t>
    </dgm:pt>
    <dgm:pt modelId="{2E7A46F2-4F51-4033-9924-377C6603345A}">
      <dgm:prSet custT="1"/>
      <dgm:spPr/>
      <dgm:t>
        <a:bodyPr/>
        <a:lstStyle/>
        <a:p>
          <a:r>
            <a:rPr lang="en-US" sz="1200" dirty="0"/>
            <a:t>Performed feature selection, encoding and rescaling of the data.</a:t>
          </a:r>
        </a:p>
      </dgm:t>
    </dgm:pt>
    <dgm:pt modelId="{C1A30E94-5FA0-495F-8DF3-4100F65E6C97}" type="parTrans" cxnId="{4655EE48-0489-4DC2-A902-BDBA7780EBED}">
      <dgm:prSet/>
      <dgm:spPr/>
      <dgm:t>
        <a:bodyPr/>
        <a:lstStyle/>
        <a:p>
          <a:endParaRPr lang="en-US"/>
        </a:p>
      </dgm:t>
    </dgm:pt>
    <dgm:pt modelId="{F2E17229-F8E5-4652-BE83-8BC723BE8492}" type="sibTrans" cxnId="{4655EE48-0489-4DC2-A902-BDBA7780EBED}">
      <dgm:prSet/>
      <dgm:spPr/>
      <dgm:t>
        <a:bodyPr/>
        <a:lstStyle/>
        <a:p>
          <a:endParaRPr lang="en-US"/>
        </a:p>
      </dgm:t>
    </dgm:pt>
    <dgm:pt modelId="{D860C131-5B04-4C95-8870-CBAE7FC7FDB8}">
      <dgm:prSet custT="1"/>
      <dgm:spPr/>
      <dgm:t>
        <a:bodyPr/>
        <a:lstStyle/>
        <a:p>
          <a:r>
            <a:rPr lang="en-US" sz="1200" dirty="0"/>
            <a:t>I built logistic regression model and Neural networks model to predict whether credit card application is approve or not.</a:t>
          </a:r>
        </a:p>
      </dgm:t>
    </dgm:pt>
    <dgm:pt modelId="{1E6C7B5B-4D98-43C8-BA1E-AE022AF62469}" type="parTrans" cxnId="{FAFD0D8C-DF84-470F-8265-C1AD797F5FAF}">
      <dgm:prSet/>
      <dgm:spPr/>
      <dgm:t>
        <a:bodyPr/>
        <a:lstStyle/>
        <a:p>
          <a:endParaRPr lang="en-US"/>
        </a:p>
      </dgm:t>
    </dgm:pt>
    <dgm:pt modelId="{F9B399FE-99EA-4B21-A4CC-3101D782D967}" type="sibTrans" cxnId="{FAFD0D8C-DF84-470F-8265-C1AD797F5FAF}">
      <dgm:prSet/>
      <dgm:spPr/>
      <dgm:t>
        <a:bodyPr/>
        <a:lstStyle/>
        <a:p>
          <a:endParaRPr lang="en-US"/>
        </a:p>
      </dgm:t>
    </dgm:pt>
    <dgm:pt modelId="{481F3B52-55EE-4563-BCAF-ECCA9D7C3EEC}">
      <dgm:prSet custT="1"/>
      <dgm:spPr/>
      <dgm:t>
        <a:bodyPr/>
        <a:lstStyle/>
        <a:p>
          <a:r>
            <a:rPr lang="en-US" sz="1200" dirty="0"/>
            <a:t>Performed data preparation steps like NULL check, Handling missing values, Correlation of the features against the target variable.</a:t>
          </a:r>
        </a:p>
      </dgm:t>
    </dgm:pt>
    <dgm:pt modelId="{2D3520B3-AD6C-4D56-984E-238D15830B0C}" type="parTrans" cxnId="{F15D2A89-6F9D-42FD-BDA7-FFD6540FD237}">
      <dgm:prSet/>
      <dgm:spPr/>
      <dgm:t>
        <a:bodyPr/>
        <a:lstStyle/>
        <a:p>
          <a:endParaRPr lang="en-US"/>
        </a:p>
      </dgm:t>
    </dgm:pt>
    <dgm:pt modelId="{02A46812-13D0-4522-8170-4E5271F95F51}" type="sibTrans" cxnId="{F15D2A89-6F9D-42FD-BDA7-FFD6540FD237}">
      <dgm:prSet/>
      <dgm:spPr/>
      <dgm:t>
        <a:bodyPr/>
        <a:lstStyle/>
        <a:p>
          <a:endParaRPr lang="en-US"/>
        </a:p>
      </dgm:t>
    </dgm:pt>
    <dgm:pt modelId="{5A177214-1628-465F-A386-B9B740119A18}">
      <dgm:prSet custT="1"/>
      <dgm:spPr/>
      <dgm:t>
        <a:bodyPr/>
        <a:lstStyle/>
        <a:p>
          <a:r>
            <a:rPr lang="en-US" sz="1200" dirty="0" err="1"/>
            <a:t>Splitted</a:t>
          </a:r>
          <a:r>
            <a:rPr lang="en-US" sz="1200" dirty="0"/>
            <a:t> the data into Train and Test datasets. Training dataset will be used for training the models and testing will be for accuracy check of the model.</a:t>
          </a:r>
        </a:p>
      </dgm:t>
    </dgm:pt>
    <dgm:pt modelId="{21B1A3CE-9123-4C74-87A8-89CFB777DC5B}" type="parTrans" cxnId="{B8EF4AB3-A83F-4D35-BCF6-669F50DF0E9A}">
      <dgm:prSet/>
      <dgm:spPr/>
      <dgm:t>
        <a:bodyPr/>
        <a:lstStyle/>
        <a:p>
          <a:endParaRPr lang="en-US"/>
        </a:p>
      </dgm:t>
    </dgm:pt>
    <dgm:pt modelId="{97DF7F65-A8A5-4257-8A5E-CD9F972CDC98}" type="sibTrans" cxnId="{B8EF4AB3-A83F-4D35-BCF6-669F50DF0E9A}">
      <dgm:prSet/>
      <dgm:spPr/>
      <dgm:t>
        <a:bodyPr/>
        <a:lstStyle/>
        <a:p>
          <a:endParaRPr lang="en-US"/>
        </a:p>
      </dgm:t>
    </dgm:pt>
    <dgm:pt modelId="{BF620F55-C123-4784-ACE1-88E4EFD9782A}">
      <dgm:prSet custT="1"/>
      <dgm:spPr/>
      <dgm:t>
        <a:bodyPr/>
        <a:lstStyle/>
        <a:p>
          <a:r>
            <a:rPr lang="en-US" sz="1200" dirty="0"/>
            <a:t>Test the accuracy of each model using Test dataset and conclude results</a:t>
          </a:r>
        </a:p>
      </dgm:t>
    </dgm:pt>
    <dgm:pt modelId="{2B8DEB62-9910-4DC2-A047-23267B4EDF6C}" type="parTrans" cxnId="{A20E47C3-3121-4642-B199-226B90060EE6}">
      <dgm:prSet/>
      <dgm:spPr/>
      <dgm:t>
        <a:bodyPr/>
        <a:lstStyle/>
        <a:p>
          <a:endParaRPr lang="en-US"/>
        </a:p>
      </dgm:t>
    </dgm:pt>
    <dgm:pt modelId="{BECB5CA0-419A-430D-B86D-C0C279A1F6CB}" type="sibTrans" cxnId="{A20E47C3-3121-4642-B199-226B90060EE6}">
      <dgm:prSet/>
      <dgm:spPr/>
      <dgm:t>
        <a:bodyPr/>
        <a:lstStyle/>
        <a:p>
          <a:endParaRPr lang="en-US"/>
        </a:p>
      </dgm:t>
    </dgm:pt>
    <dgm:pt modelId="{B1C473F3-E0D8-488E-A62D-9E06591EF525}">
      <dgm:prSet custT="1"/>
      <dgm:spPr/>
      <dgm:t>
        <a:bodyPr/>
        <a:lstStyle/>
        <a:p>
          <a:r>
            <a:rPr lang="en-US" sz="1200" b="0" i="0" dirty="0"/>
            <a:t>Fetched credit card applications data from UCI repository</a:t>
          </a:r>
          <a:endParaRPr lang="en-US" sz="1200" dirty="0"/>
        </a:p>
      </dgm:t>
    </dgm:pt>
    <dgm:pt modelId="{8797C3AF-EDE9-4100-A578-FCED84161C69}" type="sibTrans" cxnId="{EE720D02-D98F-4150-A80A-CBE761F2F5D4}">
      <dgm:prSet/>
      <dgm:spPr/>
      <dgm:t>
        <a:bodyPr/>
        <a:lstStyle/>
        <a:p>
          <a:endParaRPr lang="en-US"/>
        </a:p>
      </dgm:t>
    </dgm:pt>
    <dgm:pt modelId="{F18550B3-CA21-40B1-BA24-33488375C4DA}" type="parTrans" cxnId="{EE720D02-D98F-4150-A80A-CBE761F2F5D4}">
      <dgm:prSet/>
      <dgm:spPr/>
      <dgm:t>
        <a:bodyPr/>
        <a:lstStyle/>
        <a:p>
          <a:endParaRPr lang="en-US"/>
        </a:p>
      </dgm:t>
    </dgm:pt>
    <dgm:pt modelId="{6036FFDC-B2E7-45E3-84E8-5D1A1ED3030B}" type="pres">
      <dgm:prSet presAssocID="{59076360-FB43-4E11-8987-D79D93430A79}" presName="Name0" presStyleCnt="0">
        <dgm:presLayoutVars>
          <dgm:dir/>
          <dgm:animLvl val="lvl"/>
          <dgm:resizeHandles/>
        </dgm:presLayoutVars>
      </dgm:prSet>
      <dgm:spPr/>
    </dgm:pt>
    <dgm:pt modelId="{DEC74D94-E353-4B76-AF88-5DE71C380F8B}" type="pres">
      <dgm:prSet presAssocID="{89BEBE29-322B-4412-BDA4-47314FE4D25E}" presName="linNode" presStyleCnt="0"/>
      <dgm:spPr/>
    </dgm:pt>
    <dgm:pt modelId="{966264DF-4E75-4F47-A656-5E6A0B1A272E}" type="pres">
      <dgm:prSet presAssocID="{89BEBE29-322B-4412-BDA4-47314FE4D25E}" presName="parentShp" presStyleLbl="node1" presStyleIdx="0" presStyleCnt="6">
        <dgm:presLayoutVars>
          <dgm:bulletEnabled val="1"/>
        </dgm:presLayoutVars>
      </dgm:prSet>
      <dgm:spPr/>
    </dgm:pt>
    <dgm:pt modelId="{810EA03E-185D-40B8-8F0A-CCF443921A2D}" type="pres">
      <dgm:prSet presAssocID="{89BEBE29-322B-4412-BDA4-47314FE4D25E}" presName="childShp" presStyleLbl="bgAccFollowNode1" presStyleIdx="0" presStyleCnt="6">
        <dgm:presLayoutVars>
          <dgm:bulletEnabled val="1"/>
        </dgm:presLayoutVars>
      </dgm:prSet>
      <dgm:spPr/>
    </dgm:pt>
    <dgm:pt modelId="{0D4E0992-39AF-4ACC-84B3-8982B821C2ED}" type="pres">
      <dgm:prSet presAssocID="{E2C2B407-4697-4967-8D35-BA15F54B2260}" presName="spacing" presStyleCnt="0"/>
      <dgm:spPr/>
    </dgm:pt>
    <dgm:pt modelId="{C0E61DC2-2506-438F-9755-C4D7F84142BB}" type="pres">
      <dgm:prSet presAssocID="{514164C2-7F12-46BD-A32E-D3F09D69ABDC}" presName="linNode" presStyleCnt="0"/>
      <dgm:spPr/>
    </dgm:pt>
    <dgm:pt modelId="{0774B8B2-03A2-41F9-B920-E0B2F899705C}" type="pres">
      <dgm:prSet presAssocID="{514164C2-7F12-46BD-A32E-D3F09D69ABDC}" presName="parentShp" presStyleLbl="node1" presStyleIdx="1" presStyleCnt="6" custLinFactNeighborX="312" custLinFactNeighborY="1609">
        <dgm:presLayoutVars>
          <dgm:bulletEnabled val="1"/>
        </dgm:presLayoutVars>
      </dgm:prSet>
      <dgm:spPr/>
    </dgm:pt>
    <dgm:pt modelId="{10CF3983-4D99-40F5-B25C-4F7044D4B99D}" type="pres">
      <dgm:prSet presAssocID="{514164C2-7F12-46BD-A32E-D3F09D69ABDC}" presName="childShp" presStyleLbl="bgAccFollowNode1" presStyleIdx="1" presStyleCnt="6" custScaleY="126657" custLinFactNeighborX="-1048" custLinFactNeighborY="1609">
        <dgm:presLayoutVars>
          <dgm:bulletEnabled val="1"/>
        </dgm:presLayoutVars>
      </dgm:prSet>
      <dgm:spPr/>
    </dgm:pt>
    <dgm:pt modelId="{EA64585B-9AD5-43C9-AC13-9B976304479C}" type="pres">
      <dgm:prSet presAssocID="{DCF01443-095F-4F8A-9AE4-FF6CDD51F18A}" presName="spacing" presStyleCnt="0"/>
      <dgm:spPr/>
    </dgm:pt>
    <dgm:pt modelId="{769C0786-D80A-423C-BD15-25F731A534B2}" type="pres">
      <dgm:prSet presAssocID="{330F2F46-AD70-4907-AC83-7C4F5D373335}" presName="linNode" presStyleCnt="0"/>
      <dgm:spPr/>
    </dgm:pt>
    <dgm:pt modelId="{BA196831-B050-4CEF-8360-8221264398E5}" type="pres">
      <dgm:prSet presAssocID="{330F2F46-AD70-4907-AC83-7C4F5D373335}" presName="parentShp" presStyleLbl="node1" presStyleIdx="2" presStyleCnt="6">
        <dgm:presLayoutVars>
          <dgm:bulletEnabled val="1"/>
        </dgm:presLayoutVars>
      </dgm:prSet>
      <dgm:spPr/>
    </dgm:pt>
    <dgm:pt modelId="{65BBE678-F19A-423B-86FC-595F3D4BC5E4}" type="pres">
      <dgm:prSet presAssocID="{330F2F46-AD70-4907-AC83-7C4F5D373335}" presName="childShp" presStyleLbl="bgAccFollowNode1" presStyleIdx="2" presStyleCnt="6" custScaleY="97457">
        <dgm:presLayoutVars>
          <dgm:bulletEnabled val="1"/>
        </dgm:presLayoutVars>
      </dgm:prSet>
      <dgm:spPr/>
    </dgm:pt>
    <dgm:pt modelId="{DCF00448-395D-4E68-90EB-53ACB1325A0A}" type="pres">
      <dgm:prSet presAssocID="{63ECDA32-261B-47CA-B700-110CB0237D37}" presName="spacing" presStyleCnt="0"/>
      <dgm:spPr/>
    </dgm:pt>
    <dgm:pt modelId="{841DF61A-8C80-4282-BDEB-FC3076AD9C4E}" type="pres">
      <dgm:prSet presAssocID="{5E96AD52-71ED-45CB-90F7-BC60BE26727C}" presName="linNode" presStyleCnt="0"/>
      <dgm:spPr/>
    </dgm:pt>
    <dgm:pt modelId="{64A23EA3-81A3-4322-B655-64E8F3A5C183}" type="pres">
      <dgm:prSet presAssocID="{5E96AD52-71ED-45CB-90F7-BC60BE26727C}" presName="parentShp" presStyleLbl="node1" presStyleIdx="3" presStyleCnt="6" custLinFactNeighborY="-3218">
        <dgm:presLayoutVars>
          <dgm:bulletEnabled val="1"/>
        </dgm:presLayoutVars>
      </dgm:prSet>
      <dgm:spPr/>
    </dgm:pt>
    <dgm:pt modelId="{E1E87021-C639-48E6-8854-D06D9FB2D204}" type="pres">
      <dgm:prSet presAssocID="{5E96AD52-71ED-45CB-90F7-BC60BE26727C}" presName="childShp" presStyleLbl="bgAccFollowNode1" presStyleIdx="3" presStyleCnt="6" custScaleY="129610" custLinFactNeighborY="-3218">
        <dgm:presLayoutVars>
          <dgm:bulletEnabled val="1"/>
        </dgm:presLayoutVars>
      </dgm:prSet>
      <dgm:spPr/>
    </dgm:pt>
    <dgm:pt modelId="{B6CEEE06-3718-4CC5-A192-9419C330CF67}" type="pres">
      <dgm:prSet presAssocID="{6EB78CBA-2B82-45EF-A8FD-EA23E6666164}" presName="spacing" presStyleCnt="0"/>
      <dgm:spPr/>
    </dgm:pt>
    <dgm:pt modelId="{83534922-B53C-49F5-9F10-BC23D43A97A1}" type="pres">
      <dgm:prSet presAssocID="{65706698-CE94-481C-AED6-C025BDD26B61}" presName="linNode" presStyleCnt="0"/>
      <dgm:spPr/>
    </dgm:pt>
    <dgm:pt modelId="{CBDD8A8B-97FD-48CD-BB36-D37FA07C78ED}" type="pres">
      <dgm:prSet presAssocID="{65706698-CE94-481C-AED6-C025BDD26B61}" presName="parentShp" presStyleLbl="node1" presStyleIdx="4" presStyleCnt="6">
        <dgm:presLayoutVars>
          <dgm:bulletEnabled val="1"/>
        </dgm:presLayoutVars>
      </dgm:prSet>
      <dgm:spPr/>
    </dgm:pt>
    <dgm:pt modelId="{D555379F-4415-4B5E-A829-8CFC1127BD22}" type="pres">
      <dgm:prSet presAssocID="{65706698-CE94-481C-AED6-C025BDD26B61}" presName="childShp" presStyleLbl="bgAccFollowNode1" presStyleIdx="4" presStyleCnt="6">
        <dgm:presLayoutVars>
          <dgm:bulletEnabled val="1"/>
        </dgm:presLayoutVars>
      </dgm:prSet>
      <dgm:spPr/>
    </dgm:pt>
    <dgm:pt modelId="{53CC8FD2-C18A-4782-A769-7C9D9F842C28}" type="pres">
      <dgm:prSet presAssocID="{89FD34BF-A322-46A2-A026-EBE6B635D638}" presName="spacing" presStyleCnt="0"/>
      <dgm:spPr/>
    </dgm:pt>
    <dgm:pt modelId="{B981310E-EA11-41E2-8C1D-F1D3FB1BCB10}" type="pres">
      <dgm:prSet presAssocID="{9993152C-B862-4A55-B842-E2D62A9E6F55}" presName="linNode" presStyleCnt="0"/>
      <dgm:spPr/>
    </dgm:pt>
    <dgm:pt modelId="{1FC08435-B5C6-4B31-8FC4-5B820C3800F5}" type="pres">
      <dgm:prSet presAssocID="{9993152C-B862-4A55-B842-E2D62A9E6F55}" presName="parentShp" presStyleLbl="node1" presStyleIdx="5" presStyleCnt="6">
        <dgm:presLayoutVars>
          <dgm:bulletEnabled val="1"/>
        </dgm:presLayoutVars>
      </dgm:prSet>
      <dgm:spPr/>
    </dgm:pt>
    <dgm:pt modelId="{D68A2CA3-B060-4686-ACBD-55110A2B00F2}" type="pres">
      <dgm:prSet presAssocID="{9993152C-B862-4A55-B842-E2D62A9E6F55}" presName="childShp" presStyleLbl="bgAccFollowNode1" presStyleIdx="5" presStyleCnt="6" custLinFactNeighborY="1327">
        <dgm:presLayoutVars>
          <dgm:bulletEnabled val="1"/>
        </dgm:presLayoutVars>
      </dgm:prSet>
      <dgm:spPr/>
    </dgm:pt>
  </dgm:ptLst>
  <dgm:cxnLst>
    <dgm:cxn modelId="{EE720D02-D98F-4150-A80A-CBE761F2F5D4}" srcId="{89BEBE29-322B-4412-BDA4-47314FE4D25E}" destId="{B1C473F3-E0D8-488E-A62D-9E06591EF525}" srcOrd="0" destOrd="0" parTransId="{F18550B3-CA21-40B1-BA24-33488375C4DA}" sibTransId="{8797C3AF-EDE9-4100-A578-FCED84161C69}"/>
    <dgm:cxn modelId="{770F2804-20E7-44CB-955D-AB4D1A96079A}" type="presOf" srcId="{330F2F46-AD70-4907-AC83-7C4F5D373335}" destId="{BA196831-B050-4CEF-8360-8221264398E5}" srcOrd="0" destOrd="0" presId="urn:microsoft.com/office/officeart/2005/8/layout/vList6"/>
    <dgm:cxn modelId="{E1E55006-1B8C-4F54-BBF9-668385194586}" type="presOf" srcId="{B1C473F3-E0D8-488E-A62D-9E06591EF525}" destId="{810EA03E-185D-40B8-8F0A-CCF443921A2D}" srcOrd="0" destOrd="0" presId="urn:microsoft.com/office/officeart/2005/8/layout/vList6"/>
    <dgm:cxn modelId="{517FA60B-50CB-469D-B03C-C0B5DA114076}" type="presOf" srcId="{89BEBE29-322B-4412-BDA4-47314FE4D25E}" destId="{966264DF-4E75-4F47-A656-5E6A0B1A272E}" srcOrd="0" destOrd="0" presId="urn:microsoft.com/office/officeart/2005/8/layout/vList6"/>
    <dgm:cxn modelId="{ADBB6E15-2880-4FAD-85D0-6D867DE2FE74}" type="presOf" srcId="{5A177214-1628-465F-A386-B9B740119A18}" destId="{E1E87021-C639-48E6-8854-D06D9FB2D204}" srcOrd="0" destOrd="0" presId="urn:microsoft.com/office/officeart/2005/8/layout/vList6"/>
    <dgm:cxn modelId="{7BF3EC1E-201D-4E6C-B67B-E827D5991BE0}" srcId="{59076360-FB43-4E11-8987-D79D93430A79}" destId="{89BEBE29-322B-4412-BDA4-47314FE4D25E}" srcOrd="0" destOrd="0" parTransId="{5B3B2A84-4EC1-42A6-8557-04082757B8ED}" sibTransId="{E2C2B407-4697-4967-8D35-BA15F54B2260}"/>
    <dgm:cxn modelId="{FDFB8636-A520-4C5C-9050-49366F42AEE8}" type="presOf" srcId="{9993152C-B862-4A55-B842-E2D62A9E6F55}" destId="{1FC08435-B5C6-4B31-8FC4-5B820C3800F5}" srcOrd="0" destOrd="0" presId="urn:microsoft.com/office/officeart/2005/8/layout/vList6"/>
    <dgm:cxn modelId="{4655EE48-0489-4DC2-A902-BDBA7780EBED}" srcId="{330F2F46-AD70-4907-AC83-7C4F5D373335}" destId="{2E7A46F2-4F51-4033-9924-377C6603345A}" srcOrd="0" destOrd="0" parTransId="{C1A30E94-5FA0-495F-8DF3-4100F65E6C97}" sibTransId="{F2E17229-F8E5-4652-BE83-8BC723BE8492}"/>
    <dgm:cxn modelId="{F495A04B-66A9-4A86-B2AF-D6A59CF118A5}" srcId="{59076360-FB43-4E11-8987-D79D93430A79}" destId="{5E96AD52-71ED-45CB-90F7-BC60BE26727C}" srcOrd="3" destOrd="0" parTransId="{2F6A6DDC-A69C-4EBC-BE37-D382AC977A38}" sibTransId="{6EB78CBA-2B82-45EF-A8FD-EA23E6666164}"/>
    <dgm:cxn modelId="{3D073C6D-1EE6-402A-9156-D163CF2CB47A}" type="presOf" srcId="{65706698-CE94-481C-AED6-C025BDD26B61}" destId="{CBDD8A8B-97FD-48CD-BB36-D37FA07C78ED}" srcOrd="0" destOrd="0" presId="urn:microsoft.com/office/officeart/2005/8/layout/vList6"/>
    <dgm:cxn modelId="{2D8C0B6E-29E6-4646-91B8-ECC956110EC6}" type="presOf" srcId="{481F3B52-55EE-4563-BCAF-ECCA9D7C3EEC}" destId="{10CF3983-4D99-40F5-B25C-4F7044D4B99D}" srcOrd="0" destOrd="0" presId="urn:microsoft.com/office/officeart/2005/8/layout/vList6"/>
    <dgm:cxn modelId="{43EC8050-0484-4C5F-80D7-EF53B55C7864}" type="presOf" srcId="{BF620F55-C123-4784-ACE1-88E4EFD9782A}" destId="{D68A2CA3-B060-4686-ACBD-55110A2B00F2}" srcOrd="0" destOrd="0" presId="urn:microsoft.com/office/officeart/2005/8/layout/vList6"/>
    <dgm:cxn modelId="{D267B253-F060-44AF-816B-042F2799AA66}" type="presOf" srcId="{514164C2-7F12-46BD-A32E-D3F09D69ABDC}" destId="{0774B8B2-03A2-41F9-B920-E0B2F899705C}" srcOrd="0" destOrd="0" presId="urn:microsoft.com/office/officeart/2005/8/layout/vList6"/>
    <dgm:cxn modelId="{43DCEB53-9AB5-429B-BFB2-29BE46908FBB}" type="presOf" srcId="{D860C131-5B04-4C95-8870-CBAE7FC7FDB8}" destId="{D555379F-4415-4B5E-A829-8CFC1127BD22}" srcOrd="0" destOrd="0" presId="urn:microsoft.com/office/officeart/2005/8/layout/vList6"/>
    <dgm:cxn modelId="{04C8FF59-1F7B-450C-9E22-09E542AA9C13}" srcId="{59076360-FB43-4E11-8987-D79D93430A79}" destId="{514164C2-7F12-46BD-A32E-D3F09D69ABDC}" srcOrd="1" destOrd="0" parTransId="{2B4CBF34-ED56-4736-9082-A5F3F1A4BA9C}" sibTransId="{DCF01443-095F-4F8A-9AE4-FF6CDD51F18A}"/>
    <dgm:cxn modelId="{F15D2A89-6F9D-42FD-BDA7-FFD6540FD237}" srcId="{514164C2-7F12-46BD-A32E-D3F09D69ABDC}" destId="{481F3B52-55EE-4563-BCAF-ECCA9D7C3EEC}" srcOrd="0" destOrd="0" parTransId="{2D3520B3-AD6C-4D56-984E-238D15830B0C}" sibTransId="{02A46812-13D0-4522-8170-4E5271F95F51}"/>
    <dgm:cxn modelId="{FAFD0D8C-DF84-470F-8265-C1AD797F5FAF}" srcId="{65706698-CE94-481C-AED6-C025BDD26B61}" destId="{D860C131-5B04-4C95-8870-CBAE7FC7FDB8}" srcOrd="0" destOrd="0" parTransId="{1E6C7B5B-4D98-43C8-BA1E-AE022AF62469}" sibTransId="{F9B399FE-99EA-4B21-A4CC-3101D782D967}"/>
    <dgm:cxn modelId="{66A6C698-55D9-4707-84B6-1C3663E151B8}" srcId="{59076360-FB43-4E11-8987-D79D93430A79}" destId="{9993152C-B862-4A55-B842-E2D62A9E6F55}" srcOrd="5" destOrd="0" parTransId="{FCDB9372-375E-4590-A7B1-05F66CBA452F}" sibTransId="{67181D70-4E09-4A5F-9CD5-2560C0A24FE8}"/>
    <dgm:cxn modelId="{AE29E9A2-3714-415F-9819-63DAD5AA41C8}" type="presOf" srcId="{5E96AD52-71ED-45CB-90F7-BC60BE26727C}" destId="{64A23EA3-81A3-4322-B655-64E8F3A5C183}" srcOrd="0" destOrd="0" presId="urn:microsoft.com/office/officeart/2005/8/layout/vList6"/>
    <dgm:cxn modelId="{B8EF4AB3-A83F-4D35-BCF6-669F50DF0E9A}" srcId="{5E96AD52-71ED-45CB-90F7-BC60BE26727C}" destId="{5A177214-1628-465F-A386-B9B740119A18}" srcOrd="0" destOrd="0" parTransId="{21B1A3CE-9123-4C74-87A8-89CFB777DC5B}" sibTransId="{97DF7F65-A8A5-4257-8A5E-CD9F972CDC98}"/>
    <dgm:cxn modelId="{A00513BF-D5FE-401B-8824-CB2D9B669D72}" srcId="{59076360-FB43-4E11-8987-D79D93430A79}" destId="{65706698-CE94-481C-AED6-C025BDD26B61}" srcOrd="4" destOrd="0" parTransId="{0DE3FE9D-7E25-480A-8A6A-FF89A8539754}" sibTransId="{89FD34BF-A322-46A2-A026-EBE6B635D638}"/>
    <dgm:cxn modelId="{A20E47C3-3121-4642-B199-226B90060EE6}" srcId="{9993152C-B862-4A55-B842-E2D62A9E6F55}" destId="{BF620F55-C123-4784-ACE1-88E4EFD9782A}" srcOrd="0" destOrd="0" parTransId="{2B8DEB62-9910-4DC2-A047-23267B4EDF6C}" sibTransId="{BECB5CA0-419A-430D-B86D-C0C279A1F6CB}"/>
    <dgm:cxn modelId="{C2E942CF-E8FE-4DCC-A856-6A7C94ED0D16}" type="presOf" srcId="{2E7A46F2-4F51-4033-9924-377C6603345A}" destId="{65BBE678-F19A-423B-86FC-595F3D4BC5E4}" srcOrd="0" destOrd="0" presId="urn:microsoft.com/office/officeart/2005/8/layout/vList6"/>
    <dgm:cxn modelId="{DBAF92D0-AE44-4334-BFF1-4029D1E7DB2D}" type="presOf" srcId="{59076360-FB43-4E11-8987-D79D93430A79}" destId="{6036FFDC-B2E7-45E3-84E8-5D1A1ED3030B}" srcOrd="0" destOrd="0" presId="urn:microsoft.com/office/officeart/2005/8/layout/vList6"/>
    <dgm:cxn modelId="{B3FBAEF0-6893-4B73-A2B5-0FFCD312D0FA}" srcId="{59076360-FB43-4E11-8987-D79D93430A79}" destId="{330F2F46-AD70-4907-AC83-7C4F5D373335}" srcOrd="2" destOrd="0" parTransId="{B31CF843-3817-413B-9FE5-D6E624E564DA}" sibTransId="{63ECDA32-261B-47CA-B700-110CB0237D37}"/>
    <dgm:cxn modelId="{3ECB69E5-5959-4098-91E5-B87D4FDCC7AA}" type="presParOf" srcId="{6036FFDC-B2E7-45E3-84E8-5D1A1ED3030B}" destId="{DEC74D94-E353-4B76-AF88-5DE71C380F8B}" srcOrd="0" destOrd="0" presId="urn:microsoft.com/office/officeart/2005/8/layout/vList6"/>
    <dgm:cxn modelId="{BD386BDB-9BCF-41F9-BD2C-3E978B31F689}" type="presParOf" srcId="{DEC74D94-E353-4B76-AF88-5DE71C380F8B}" destId="{966264DF-4E75-4F47-A656-5E6A0B1A272E}" srcOrd="0" destOrd="0" presId="urn:microsoft.com/office/officeart/2005/8/layout/vList6"/>
    <dgm:cxn modelId="{60C93A20-3C81-41D0-9220-6707AD857B40}" type="presParOf" srcId="{DEC74D94-E353-4B76-AF88-5DE71C380F8B}" destId="{810EA03E-185D-40B8-8F0A-CCF443921A2D}" srcOrd="1" destOrd="0" presId="urn:microsoft.com/office/officeart/2005/8/layout/vList6"/>
    <dgm:cxn modelId="{27D287A0-9208-4349-988F-F296CFDA99C4}" type="presParOf" srcId="{6036FFDC-B2E7-45E3-84E8-5D1A1ED3030B}" destId="{0D4E0992-39AF-4ACC-84B3-8982B821C2ED}" srcOrd="1" destOrd="0" presId="urn:microsoft.com/office/officeart/2005/8/layout/vList6"/>
    <dgm:cxn modelId="{20CFCCCA-1517-4EDF-91A9-DACEECD25DFF}" type="presParOf" srcId="{6036FFDC-B2E7-45E3-84E8-5D1A1ED3030B}" destId="{C0E61DC2-2506-438F-9755-C4D7F84142BB}" srcOrd="2" destOrd="0" presId="urn:microsoft.com/office/officeart/2005/8/layout/vList6"/>
    <dgm:cxn modelId="{3C2D29B2-F7B8-4A7A-869A-BC0A71C71E73}" type="presParOf" srcId="{C0E61DC2-2506-438F-9755-C4D7F84142BB}" destId="{0774B8B2-03A2-41F9-B920-E0B2F899705C}" srcOrd="0" destOrd="0" presId="urn:microsoft.com/office/officeart/2005/8/layout/vList6"/>
    <dgm:cxn modelId="{3BE701CD-4BBD-4827-88D2-5AB697F7D5C7}" type="presParOf" srcId="{C0E61DC2-2506-438F-9755-C4D7F84142BB}" destId="{10CF3983-4D99-40F5-B25C-4F7044D4B99D}" srcOrd="1" destOrd="0" presId="urn:microsoft.com/office/officeart/2005/8/layout/vList6"/>
    <dgm:cxn modelId="{E88E9A89-6E1D-4FFF-A247-8F6CF9064DF6}" type="presParOf" srcId="{6036FFDC-B2E7-45E3-84E8-5D1A1ED3030B}" destId="{EA64585B-9AD5-43C9-AC13-9B976304479C}" srcOrd="3" destOrd="0" presId="urn:microsoft.com/office/officeart/2005/8/layout/vList6"/>
    <dgm:cxn modelId="{40766CF6-44DB-45E9-96D9-DE6B1E963C52}" type="presParOf" srcId="{6036FFDC-B2E7-45E3-84E8-5D1A1ED3030B}" destId="{769C0786-D80A-423C-BD15-25F731A534B2}" srcOrd="4" destOrd="0" presId="urn:microsoft.com/office/officeart/2005/8/layout/vList6"/>
    <dgm:cxn modelId="{AD621675-ED8F-4F64-9B6A-EC5AD4638134}" type="presParOf" srcId="{769C0786-D80A-423C-BD15-25F731A534B2}" destId="{BA196831-B050-4CEF-8360-8221264398E5}" srcOrd="0" destOrd="0" presId="urn:microsoft.com/office/officeart/2005/8/layout/vList6"/>
    <dgm:cxn modelId="{3253B79E-CCF5-401F-AE94-E281CD2C76FE}" type="presParOf" srcId="{769C0786-D80A-423C-BD15-25F731A534B2}" destId="{65BBE678-F19A-423B-86FC-595F3D4BC5E4}" srcOrd="1" destOrd="0" presId="urn:microsoft.com/office/officeart/2005/8/layout/vList6"/>
    <dgm:cxn modelId="{40D91DB8-7022-4423-9D9A-F709EEE7324D}" type="presParOf" srcId="{6036FFDC-B2E7-45E3-84E8-5D1A1ED3030B}" destId="{DCF00448-395D-4E68-90EB-53ACB1325A0A}" srcOrd="5" destOrd="0" presId="urn:microsoft.com/office/officeart/2005/8/layout/vList6"/>
    <dgm:cxn modelId="{1C2EA5EE-F57C-431C-A8E1-F00B92C5C55B}" type="presParOf" srcId="{6036FFDC-B2E7-45E3-84E8-5D1A1ED3030B}" destId="{841DF61A-8C80-4282-BDEB-FC3076AD9C4E}" srcOrd="6" destOrd="0" presId="urn:microsoft.com/office/officeart/2005/8/layout/vList6"/>
    <dgm:cxn modelId="{A54D62B2-95B6-4328-A370-DD9AA454E8CE}" type="presParOf" srcId="{841DF61A-8C80-4282-BDEB-FC3076AD9C4E}" destId="{64A23EA3-81A3-4322-B655-64E8F3A5C183}" srcOrd="0" destOrd="0" presId="urn:microsoft.com/office/officeart/2005/8/layout/vList6"/>
    <dgm:cxn modelId="{6628F2A1-D862-41DD-8274-FEC871637ED3}" type="presParOf" srcId="{841DF61A-8C80-4282-BDEB-FC3076AD9C4E}" destId="{E1E87021-C639-48E6-8854-D06D9FB2D204}" srcOrd="1" destOrd="0" presId="urn:microsoft.com/office/officeart/2005/8/layout/vList6"/>
    <dgm:cxn modelId="{1C6002C6-F55A-440D-B293-37127D92136C}" type="presParOf" srcId="{6036FFDC-B2E7-45E3-84E8-5D1A1ED3030B}" destId="{B6CEEE06-3718-4CC5-A192-9419C330CF67}" srcOrd="7" destOrd="0" presId="urn:microsoft.com/office/officeart/2005/8/layout/vList6"/>
    <dgm:cxn modelId="{CC59EB93-0098-4251-936D-37C875D697D2}" type="presParOf" srcId="{6036FFDC-B2E7-45E3-84E8-5D1A1ED3030B}" destId="{83534922-B53C-49F5-9F10-BC23D43A97A1}" srcOrd="8" destOrd="0" presId="urn:microsoft.com/office/officeart/2005/8/layout/vList6"/>
    <dgm:cxn modelId="{91049D47-5F20-478A-8CC6-8B459EAB3E58}" type="presParOf" srcId="{83534922-B53C-49F5-9F10-BC23D43A97A1}" destId="{CBDD8A8B-97FD-48CD-BB36-D37FA07C78ED}" srcOrd="0" destOrd="0" presId="urn:microsoft.com/office/officeart/2005/8/layout/vList6"/>
    <dgm:cxn modelId="{1E4EECD7-CA7F-4B88-AA1E-9436D4C97F31}" type="presParOf" srcId="{83534922-B53C-49F5-9F10-BC23D43A97A1}" destId="{D555379F-4415-4B5E-A829-8CFC1127BD22}" srcOrd="1" destOrd="0" presId="urn:microsoft.com/office/officeart/2005/8/layout/vList6"/>
    <dgm:cxn modelId="{C372E4BC-B2D3-44C1-8FB6-8285C2F0C178}" type="presParOf" srcId="{6036FFDC-B2E7-45E3-84E8-5D1A1ED3030B}" destId="{53CC8FD2-C18A-4782-A769-7C9D9F842C28}" srcOrd="9" destOrd="0" presId="urn:microsoft.com/office/officeart/2005/8/layout/vList6"/>
    <dgm:cxn modelId="{E40A01BB-EF59-48B0-9ABA-C6B6825F8977}" type="presParOf" srcId="{6036FFDC-B2E7-45E3-84E8-5D1A1ED3030B}" destId="{B981310E-EA11-41E2-8C1D-F1D3FB1BCB10}" srcOrd="10" destOrd="0" presId="urn:microsoft.com/office/officeart/2005/8/layout/vList6"/>
    <dgm:cxn modelId="{03A19B30-F200-471A-8B83-1A720CF42530}" type="presParOf" srcId="{B981310E-EA11-41E2-8C1D-F1D3FB1BCB10}" destId="{1FC08435-B5C6-4B31-8FC4-5B820C3800F5}" srcOrd="0" destOrd="0" presId="urn:microsoft.com/office/officeart/2005/8/layout/vList6"/>
    <dgm:cxn modelId="{9541C2C1-6513-475E-8BC9-C27DF1B32C49}" type="presParOf" srcId="{B981310E-EA11-41E2-8C1D-F1D3FB1BCB10}" destId="{D68A2CA3-B060-4686-ACBD-55110A2B00F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EA03E-185D-40B8-8F0A-CCF443921A2D}">
      <dsp:nvSpPr>
        <dsp:cNvPr id="0" name=""/>
        <dsp:cNvSpPr/>
      </dsp:nvSpPr>
      <dsp:spPr>
        <a:xfrm>
          <a:off x="3839210" y="3418"/>
          <a:ext cx="5758815" cy="58965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Fetched credit card applications data from UCI repository</a:t>
          </a:r>
          <a:endParaRPr lang="en-US" sz="1200" kern="1200" dirty="0"/>
        </a:p>
      </dsp:txBody>
      <dsp:txXfrm>
        <a:off x="3839210" y="77125"/>
        <a:ext cx="5537694" cy="442242"/>
      </dsp:txXfrm>
    </dsp:sp>
    <dsp:sp modelId="{966264DF-4E75-4F47-A656-5E6A0B1A272E}">
      <dsp:nvSpPr>
        <dsp:cNvPr id="0" name=""/>
        <dsp:cNvSpPr/>
      </dsp:nvSpPr>
      <dsp:spPr>
        <a:xfrm>
          <a:off x="0" y="3418"/>
          <a:ext cx="3839210" cy="589656"/>
        </a:xfrm>
        <a:prstGeom prst="roundRect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from UCI repository </a:t>
          </a:r>
        </a:p>
      </dsp:txBody>
      <dsp:txXfrm>
        <a:off x="28785" y="32203"/>
        <a:ext cx="3781640" cy="532086"/>
      </dsp:txXfrm>
    </dsp:sp>
    <dsp:sp modelId="{10CF3983-4D99-40F5-B25C-4F7044D4B99D}">
      <dsp:nvSpPr>
        <dsp:cNvPr id="0" name=""/>
        <dsp:cNvSpPr/>
      </dsp:nvSpPr>
      <dsp:spPr>
        <a:xfrm>
          <a:off x="3799951" y="661528"/>
          <a:ext cx="5753191" cy="74684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Performed data preparation steps like NULL check, Handling missing values, Correlation of the features against the target variable.</a:t>
          </a:r>
        </a:p>
      </dsp:txBody>
      <dsp:txXfrm>
        <a:off x="3799951" y="754883"/>
        <a:ext cx="5473126" cy="560131"/>
      </dsp:txXfrm>
    </dsp:sp>
    <dsp:sp modelId="{0774B8B2-03A2-41F9-B920-E0B2F899705C}">
      <dsp:nvSpPr>
        <dsp:cNvPr id="0" name=""/>
        <dsp:cNvSpPr/>
      </dsp:nvSpPr>
      <dsp:spPr>
        <a:xfrm>
          <a:off x="22636" y="740121"/>
          <a:ext cx="3835460" cy="589656"/>
        </a:xfrm>
        <a:prstGeom prst="roundRect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</a:t>
          </a:r>
        </a:p>
      </dsp:txBody>
      <dsp:txXfrm>
        <a:off x="51421" y="768906"/>
        <a:ext cx="3777890" cy="532086"/>
      </dsp:txXfrm>
    </dsp:sp>
    <dsp:sp modelId="{65BBE678-F19A-423B-86FC-595F3D4BC5E4}">
      <dsp:nvSpPr>
        <dsp:cNvPr id="0" name=""/>
        <dsp:cNvSpPr/>
      </dsp:nvSpPr>
      <dsp:spPr>
        <a:xfrm>
          <a:off x="3839210" y="1465346"/>
          <a:ext cx="5758815" cy="57466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Performed feature selection, encoding and rescaling of the data.</a:t>
          </a:r>
        </a:p>
      </dsp:txBody>
      <dsp:txXfrm>
        <a:off x="3839210" y="1537179"/>
        <a:ext cx="5543317" cy="430995"/>
      </dsp:txXfrm>
    </dsp:sp>
    <dsp:sp modelId="{BA196831-B050-4CEF-8360-8221264398E5}">
      <dsp:nvSpPr>
        <dsp:cNvPr id="0" name=""/>
        <dsp:cNvSpPr/>
      </dsp:nvSpPr>
      <dsp:spPr>
        <a:xfrm>
          <a:off x="0" y="1457848"/>
          <a:ext cx="3839210" cy="589656"/>
        </a:xfrm>
        <a:prstGeom prst="roundRect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Engineering/Rescaling</a:t>
          </a:r>
        </a:p>
      </dsp:txBody>
      <dsp:txXfrm>
        <a:off x="28785" y="1486633"/>
        <a:ext cx="3781640" cy="532086"/>
      </dsp:txXfrm>
    </dsp:sp>
    <dsp:sp modelId="{E1E87021-C639-48E6-8854-D06D9FB2D204}">
      <dsp:nvSpPr>
        <dsp:cNvPr id="0" name=""/>
        <dsp:cNvSpPr/>
      </dsp:nvSpPr>
      <dsp:spPr>
        <a:xfrm>
          <a:off x="3840147" y="2087495"/>
          <a:ext cx="5753191" cy="7642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Splitted</a:t>
          </a:r>
          <a:r>
            <a:rPr lang="en-US" sz="1200" kern="1200" dirty="0"/>
            <a:t> the data into Train and Test datasets. Training dataset will be used for training the models and testing will be for accuracy check of the model.</a:t>
          </a:r>
        </a:p>
      </dsp:txBody>
      <dsp:txXfrm>
        <a:off x="3840147" y="2183027"/>
        <a:ext cx="5466596" cy="573190"/>
      </dsp:txXfrm>
    </dsp:sp>
    <dsp:sp modelId="{64A23EA3-81A3-4322-B655-64E8F3A5C183}">
      <dsp:nvSpPr>
        <dsp:cNvPr id="0" name=""/>
        <dsp:cNvSpPr/>
      </dsp:nvSpPr>
      <dsp:spPr>
        <a:xfrm>
          <a:off x="4686" y="2174794"/>
          <a:ext cx="3835460" cy="589656"/>
        </a:xfrm>
        <a:prstGeom prst="roundRect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Train/Test Data split</a:t>
          </a:r>
        </a:p>
      </dsp:txBody>
      <dsp:txXfrm>
        <a:off x="33471" y="2203579"/>
        <a:ext cx="3777890" cy="532086"/>
      </dsp:txXfrm>
    </dsp:sp>
    <dsp:sp modelId="{D555379F-4415-4B5E-A829-8CFC1127BD22}">
      <dsp:nvSpPr>
        <dsp:cNvPr id="0" name=""/>
        <dsp:cNvSpPr/>
      </dsp:nvSpPr>
      <dsp:spPr>
        <a:xfrm>
          <a:off x="3839210" y="2929690"/>
          <a:ext cx="5758815" cy="58965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 built logistic regression model and Neural networks model to predict whether credit card application is approve or not.</a:t>
          </a:r>
        </a:p>
      </dsp:txBody>
      <dsp:txXfrm>
        <a:off x="3839210" y="3003397"/>
        <a:ext cx="5537694" cy="442242"/>
      </dsp:txXfrm>
    </dsp:sp>
    <dsp:sp modelId="{CBDD8A8B-97FD-48CD-BB36-D37FA07C78ED}">
      <dsp:nvSpPr>
        <dsp:cNvPr id="0" name=""/>
        <dsp:cNvSpPr/>
      </dsp:nvSpPr>
      <dsp:spPr>
        <a:xfrm>
          <a:off x="0" y="2929690"/>
          <a:ext cx="3839210" cy="589656"/>
        </a:xfrm>
        <a:prstGeom prst="roundRect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Modeling</a:t>
          </a:r>
        </a:p>
      </dsp:txBody>
      <dsp:txXfrm>
        <a:off x="28785" y="2958475"/>
        <a:ext cx="3781640" cy="532086"/>
      </dsp:txXfrm>
    </dsp:sp>
    <dsp:sp modelId="{D68A2CA3-B060-4686-ACBD-55110A2B00F2}">
      <dsp:nvSpPr>
        <dsp:cNvPr id="0" name=""/>
        <dsp:cNvSpPr/>
      </dsp:nvSpPr>
      <dsp:spPr>
        <a:xfrm>
          <a:off x="3839210" y="3581732"/>
          <a:ext cx="5758815" cy="58965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the accuracy of each model using Test dataset and conclude results</a:t>
          </a:r>
        </a:p>
      </dsp:txBody>
      <dsp:txXfrm>
        <a:off x="3839210" y="3655439"/>
        <a:ext cx="5537694" cy="442242"/>
      </dsp:txXfrm>
    </dsp:sp>
    <dsp:sp modelId="{1FC08435-B5C6-4B31-8FC4-5B820C3800F5}">
      <dsp:nvSpPr>
        <dsp:cNvPr id="0" name=""/>
        <dsp:cNvSpPr/>
      </dsp:nvSpPr>
      <dsp:spPr>
        <a:xfrm>
          <a:off x="0" y="3578313"/>
          <a:ext cx="3839210" cy="589656"/>
        </a:xfrm>
        <a:prstGeom prst="roundRect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Validation</a:t>
          </a:r>
        </a:p>
      </dsp:txBody>
      <dsp:txXfrm>
        <a:off x="28785" y="3607098"/>
        <a:ext cx="3781640" cy="532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9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66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3546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03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51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2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6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6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9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4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3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1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108084C-B690-4ECC-97B4-7A5858413B29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76786-63DD-47B1-9E7F-BCF55A06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46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4" Type="http://schemas.openxmlformats.org/officeDocument/2006/relationships/audio" Target="../media/media3.m4a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0192-F281-46EC-9933-DC17FABD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956688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Predict Credit Card Approval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879DD-0D42-4125-A187-363FDA460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Author: Sathish Manthani</a:t>
            </a:r>
          </a:p>
          <a:p>
            <a:pPr algn="l"/>
            <a:r>
              <a:rPr lang="en-US" dirty="0"/>
              <a:t>Course: Applied data science</a:t>
            </a:r>
          </a:p>
        </p:txBody>
      </p:sp>
      <p:pic>
        <p:nvPicPr>
          <p:cNvPr id="38" name="Picture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7820F996-E70B-48AD-818F-850DA1537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r="2516"/>
          <a:stretch>
            <a:fillRect/>
          </a:stretch>
        </p:blipFill>
        <p:spPr>
          <a:xfrm>
            <a:off x="171454" y="130044"/>
            <a:ext cx="1371600" cy="1371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FAA7F7-7EAC-4510-9693-746ED84A8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5624" y="4571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D23F-C5D3-49BC-98C4-834B0D15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Please refer the paper for more technical details.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25211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BB26-184B-4C8B-AB9E-AAFA9F20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7C364-971F-4B76-868D-54BA1BB03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Predicting credit card approval is a classical usecase in finance industry. Analyzing the credit card applications data for a handful of applications can be done manually but if credit institutions get a large number of requests then analyzing them manually is not feasible. </a:t>
            </a:r>
            <a:r>
              <a:rPr lang="en-US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 this project, I would be creating a machine learning program to read the data for existing approval/rejection patterns of the credit card applications and build a ML algorithm to predict the approval status for future credit card applications. I used predictive analytics and machine learning algorithms like logistic regression to predict whether the application is approved or not.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F4834A-9E8B-4E97-8423-B1BA90BFFA5C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91" y="4312024"/>
            <a:ext cx="5645121" cy="209325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22EBF6-34EF-4EA6-80B2-90728257E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66982" y="543383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810828-6AC3-456C-B67B-B2474342C5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15420" y="586927"/>
            <a:ext cx="609600" cy="6096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B12F5A-A98A-403F-80D0-54B7A9A9183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63858" y="6096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3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8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0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774B-15F1-497A-898F-CC2F8B45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5A465-4070-4AA1-BADD-28D8415F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are the data sources for credit card applications data. Which one works for our research.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are attributes available in credit card applications data.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to handle missing data.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features are influencing the approval status the most.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features are least related and can be removed from the dataset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models can work best for this dataset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 we have to tune any parameters in the model to make it fit the dataset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What is the accuracy of the models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24152D-6449-418C-A214-C1EAB2530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5531" y="452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4D9B-18AE-4A10-BD20-FCB6DDF5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5F5F78-5E83-466B-98CB-C6BF4A028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945980"/>
              </p:ext>
            </p:extLst>
          </p:nvPr>
        </p:nvGraphicFramePr>
        <p:xfrm>
          <a:off x="1155700" y="2277035"/>
          <a:ext cx="9598025" cy="4171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E9A25648-98F6-4D40-AF37-D45CF8057AA9}"/>
              </a:ext>
            </a:extLst>
          </p:cNvPr>
          <p:cNvSpPr/>
          <p:nvPr/>
        </p:nvSpPr>
        <p:spPr>
          <a:xfrm rot="5400000">
            <a:off x="2913255" y="2685060"/>
            <a:ext cx="222698" cy="46163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0E24376-3A4F-43DD-97DB-9FE97C2396C0}"/>
              </a:ext>
            </a:extLst>
          </p:cNvPr>
          <p:cNvSpPr/>
          <p:nvPr/>
        </p:nvSpPr>
        <p:spPr>
          <a:xfrm rot="5400000">
            <a:off x="2911687" y="3434875"/>
            <a:ext cx="221942" cy="46163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7087C54-2A63-4E0E-8B36-B40FF39B3281}"/>
              </a:ext>
            </a:extLst>
          </p:cNvPr>
          <p:cNvSpPr/>
          <p:nvPr/>
        </p:nvSpPr>
        <p:spPr>
          <a:xfrm rot="5400000">
            <a:off x="2913633" y="4246161"/>
            <a:ext cx="221942" cy="46163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975EA2-71C9-47AE-A676-85DC0514BD5E}"/>
              </a:ext>
            </a:extLst>
          </p:cNvPr>
          <p:cNvSpPr/>
          <p:nvPr/>
        </p:nvSpPr>
        <p:spPr>
          <a:xfrm rot="5400000">
            <a:off x="2926118" y="4944122"/>
            <a:ext cx="221942" cy="46163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729A28C-D465-4542-A911-F35A663B69C5}"/>
              </a:ext>
            </a:extLst>
          </p:cNvPr>
          <p:cNvSpPr/>
          <p:nvPr/>
        </p:nvSpPr>
        <p:spPr>
          <a:xfrm rot="5400000">
            <a:off x="2913633" y="5642083"/>
            <a:ext cx="221942" cy="46163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C1E94A-7EE9-44AB-89C5-CA9890D5B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83977" y="5847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09B1-CCAA-410D-8533-3B9F163E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A6C817-1A28-47B0-81FB-2CD0A3EE2EED}"/>
              </a:ext>
            </a:extLst>
          </p:cNvPr>
          <p:cNvSpPr/>
          <p:nvPr/>
        </p:nvSpPr>
        <p:spPr>
          <a:xfrm>
            <a:off x="757706" y="1656600"/>
            <a:ext cx="511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Glimpse of the dataset and descriptive statistics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B934F-65C1-4CBC-A06E-0727A92DC6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7706" y="2198615"/>
            <a:ext cx="5215255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5F173-81C5-4331-A715-8906D8FA2AB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32493" y="1723159"/>
            <a:ext cx="3371850" cy="3848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29DC47-0F56-4AFB-99F6-D1AC6E67DF69}"/>
              </a:ext>
            </a:extLst>
          </p:cNvPr>
          <p:cNvSpPr/>
          <p:nvPr/>
        </p:nvSpPr>
        <p:spPr>
          <a:xfrm>
            <a:off x="7091831" y="1219683"/>
            <a:ext cx="511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Variables in the dataset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3D43C4-0EDD-46E7-9999-0930ACAEB59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57706" y="4525182"/>
            <a:ext cx="5215254" cy="176212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415E80-D85F-4FD7-B753-3BF358459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8548" y="2800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4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09B1-CCAA-410D-8533-3B9F163E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A6C817-1A28-47B0-81FB-2CD0A3EE2EED}"/>
              </a:ext>
            </a:extLst>
          </p:cNvPr>
          <p:cNvSpPr/>
          <p:nvPr/>
        </p:nvSpPr>
        <p:spPr>
          <a:xfrm>
            <a:off x="2326733" y="1524483"/>
            <a:ext cx="511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Correlation matrix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075149-581B-4D59-8F18-63069D84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79" y="1893815"/>
            <a:ext cx="5085222" cy="462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CD877A-8730-4A78-A261-C299AEB16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6058" y="5433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40F5-5B96-4F9B-A311-90D505BC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D55F-2F72-4B8A-8528-14F26910C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09" y="2369197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Machine learning models perform well with less number of features. So, we should select the most relevant features for the model.</a:t>
            </a:r>
          </a:p>
          <a:p>
            <a:pPr>
              <a:lnSpc>
                <a:spcPct val="200000"/>
              </a:lnSpc>
            </a:pPr>
            <a:r>
              <a:rPr lang="en-US" dirty="0"/>
              <a:t>Encoding: I used the </a:t>
            </a:r>
            <a:r>
              <a:rPr lang="en-US" dirty="0" err="1"/>
              <a:t>labelencoder</a:t>
            </a:r>
            <a:r>
              <a:rPr lang="en-US" dirty="0"/>
              <a:t> to convert non-numeric data to numeric.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Lets scale the features to a standard scaler so that machine learning models would learn from the data effectively.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576F24-3CA6-4D80-9CFB-89A54A716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6526" y="6021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8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C524-F51F-4423-ADA4-22C6EAA6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45C4-9B87-4AD6-B872-10F330CC0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F1AD1-86D0-4B28-ACC8-1B94A0A9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92" y="2867621"/>
            <a:ext cx="5672831" cy="338077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97164B7-883B-43F9-848A-55BA1E05F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56"/>
            <a:ext cx="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8AD39-5D61-4E0F-A797-F908D7E4B1A6}"/>
              </a:ext>
            </a:extLst>
          </p:cNvPr>
          <p:cNvSpPr txBox="1"/>
          <p:nvPr/>
        </p:nvSpPr>
        <p:spPr>
          <a:xfrm>
            <a:off x="7524750" y="5325069"/>
            <a:ext cx="48294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Best score: 0.852174 using parameters {'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max_iter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': 100, 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tol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': 0.01}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785337-EA39-4FA3-A87E-58D800758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2880" y="4754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C524-F51F-4423-ADA4-22C6EAA6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45C4-9B87-4AD6-B872-10F330CC0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97164B7-883B-43F9-848A-55BA1E05F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56"/>
            <a:ext cx="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0376E-9EA1-43A5-8CDB-40F4A5276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063" y="2599795"/>
            <a:ext cx="5999687" cy="3101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1CC86-4A9A-4FBC-BE1D-2C60B4D831D6}"/>
              </a:ext>
            </a:extLst>
          </p:cNvPr>
          <p:cNvSpPr txBox="1"/>
          <p:nvPr/>
        </p:nvSpPr>
        <p:spPr>
          <a:xfrm>
            <a:off x="1525063" y="5897038"/>
            <a:ext cx="6178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dirty="0">
                <a:effectLst/>
                <a:latin typeface="Helvetica Neue"/>
              </a:rPr>
              <a:t>Neural Network also gave me similar accuracy (85%).</a:t>
            </a:r>
            <a:endParaRPr lang="en-US" sz="1600" dirty="0"/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2C75E4-3836-4AE3-9C18-37B604D42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03921" y="452718"/>
            <a:ext cx="609600" cy="609600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F5EA0A-2785-44FD-A8AB-B1E593E5ED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18469" y="5433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6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7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</TotalTime>
  <Words>460</Words>
  <Application>Microsoft Office PowerPoint</Application>
  <PresentationFormat>Widescreen</PresentationFormat>
  <Paragraphs>60</Paragraphs>
  <Slides>10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Cambria</vt:lpstr>
      <vt:lpstr>Century Gothic</vt:lpstr>
      <vt:lpstr>Courier New</vt:lpstr>
      <vt:lpstr>Helvetica Neue</vt:lpstr>
      <vt:lpstr>Symbol</vt:lpstr>
      <vt:lpstr>Times New Roman</vt:lpstr>
      <vt:lpstr>Wingdings 3</vt:lpstr>
      <vt:lpstr>Ion</vt:lpstr>
      <vt:lpstr>Predict Credit Card Approval</vt:lpstr>
      <vt:lpstr>Introduction</vt:lpstr>
      <vt:lpstr>Research questions</vt:lpstr>
      <vt:lpstr>Overall Approach</vt:lpstr>
      <vt:lpstr>Exploratory Analysis</vt:lpstr>
      <vt:lpstr>Exploratory Analysis</vt:lpstr>
      <vt:lpstr>Feature Engineering</vt:lpstr>
      <vt:lpstr>Modeling &amp; Evaluation</vt:lpstr>
      <vt:lpstr>Modeling &amp; Evaluation</vt:lpstr>
      <vt:lpstr>Please refer the paper for more technical details.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S&amp;P500 Price</dc:title>
  <dc:creator>Sathish Manthani</dc:creator>
  <cp:lastModifiedBy>Sathish Manthani</cp:lastModifiedBy>
  <cp:revision>34</cp:revision>
  <dcterms:created xsi:type="dcterms:W3CDTF">2020-05-26T04:35:56Z</dcterms:created>
  <dcterms:modified xsi:type="dcterms:W3CDTF">2021-01-10T17:26:47Z</dcterms:modified>
</cp:coreProperties>
</file>